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6" r:id="rId1"/>
  </p:sldMasterIdLst>
  <p:sldIdLst>
    <p:sldId id="256" r:id="rId2"/>
    <p:sldId id="277" r:id="rId3"/>
    <p:sldId id="257" r:id="rId4"/>
    <p:sldId id="258" r:id="rId5"/>
    <p:sldId id="259" r:id="rId6"/>
    <p:sldId id="260" r:id="rId7"/>
    <p:sldId id="261" r:id="rId8"/>
    <p:sldId id="271" r:id="rId9"/>
    <p:sldId id="272" r:id="rId10"/>
    <p:sldId id="262" r:id="rId11"/>
    <p:sldId id="263" r:id="rId12"/>
    <p:sldId id="264" r:id="rId13"/>
    <p:sldId id="266" r:id="rId14"/>
    <p:sldId id="265" r:id="rId15"/>
    <p:sldId id="267" r:id="rId16"/>
    <p:sldId id="268" r:id="rId17"/>
    <p:sldId id="269" r:id="rId18"/>
    <p:sldId id="270" r:id="rId19"/>
    <p:sldId id="273" r:id="rId20"/>
    <p:sldId id="276" r:id="rId21"/>
    <p:sldId id="274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8A4EBF3-11CA-F449-A955-9E5FE665DE12}" v="9" dt="2025-05-12T09:29:19.44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966"/>
    <p:restoredTop sz="94729"/>
  </p:normalViewPr>
  <p:slideViewPr>
    <p:cSldViewPr snapToGrid="0">
      <p:cViewPr varScale="1">
        <p:scale>
          <a:sx n="60" d="100"/>
          <a:sy n="60" d="100"/>
        </p:scale>
        <p:origin x="184" y="12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5610A-17B4-4656-93CF-E1D9982860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1371599"/>
            <a:ext cx="6675120" cy="2951825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51C80B-DFD6-415B-BA5B-E56E510CD1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80" y="4584879"/>
            <a:ext cx="6675120" cy="1287887"/>
          </a:xfrm>
        </p:spPr>
        <p:txBody>
          <a:bodyPr anchor="b">
            <a:normAutofit/>
          </a:bodyPr>
          <a:lstStyle>
            <a:lvl1pPr marL="0" indent="0" algn="l">
              <a:lnSpc>
                <a:spcPct val="130000"/>
              </a:lnSpc>
              <a:buNone/>
              <a:defRPr sz="1800" b="1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2065B-06FF-4991-9F8A-4BE25457B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4479B-705B-4489-957E-7E8A228BDFA0}" type="datetime1">
              <a:rPr lang="en-US" smtClean="0"/>
              <a:t>5/20/25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0DF2FA-C604-45D8-A633-11D3742EC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EE5DA9-2D04-4850-AB9F-BD3538165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2686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E4BB7-3F30-4C31-9BB2-8EC24FC0A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CF4134-70F5-4EE6-88BE-49D129630C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9EABC7-C044-44DE-B303-55A0581DA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B66AD-7C08-490A-ADA4-B47E10FB2407}" type="datetime1">
              <a:rPr lang="en-US" smtClean="0"/>
              <a:t>5/20/25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A63E1-5BC5-402E-9916-BAB84BCF0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EF915-AF64-4ECC-8B1A-B7E6A89B7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6774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1CB3635-47E1-90D8-B693-DA85A66B383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B09414-2AA1-4D8E-A00A-C092FBC92D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09219" y="640079"/>
            <a:ext cx="1811773" cy="553688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2C3A78-37C5-46D0-9DF4-CB78AF883C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40080" y="640080"/>
            <a:ext cx="8412422" cy="553688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D8705E-925D-4F57-8268-107CE3CF4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95027-4255-49E7-9841-CD21BCC99996}" type="datetime1">
              <a:rPr lang="en-US" smtClean="0"/>
              <a:t>5/20/25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FE207E-070D-4EC8-A44C-21F1815FD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5D01D1-C266-4161-A820-C084B9801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230604F-219C-2DEE-830E-27274CC2FE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rot="5400000">
            <a:off x="10872154" y="1192438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21788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8B246-6A68-46BE-9DBD-614FA8CF4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E47706-8D18-4093-A7C1-F30D7543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C7C8FC-AAEA-4AB6-9DB5-2503F58F0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9F774-3FA6-43B8-9241-99959C8FD463}" type="datetime1">
              <a:rPr lang="en-US" smtClean="0"/>
              <a:t>5/20/25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B1616B-3F08-4869-A522-773C38940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030CE6-9124-4B3A-A912-AE16B5C34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5767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1BB59B6-79B9-97F5-AC3B-DF65899D39D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C78885-57B2-4930-BD7D-CBF916EDF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291366"/>
            <a:ext cx="9214884" cy="3159974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E495E4-2F8B-4CC7-88AC-A312067E60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80" y="5018567"/>
            <a:ext cx="7907079" cy="107388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585CC9-BAD3-4807-90BB-97DA2D6A6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04452-5DCC-4FE2-A5C9-8A5EF6714D65}" type="datetime1">
              <a:rPr lang="en-US" smtClean="0"/>
              <a:t>5/20/25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108CEF-165F-4D7E-9666-5CD0156B4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0EBC3D-3277-4D34-9F67-71040C21E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F05EAE5-4812-F718-6D75-9627884180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6281" y="4715234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22093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477A4-4D01-45B6-9563-0BF13BA72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E17E00-96AC-45F0-82B2-9F601E9B93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0080" y="2633472"/>
            <a:ext cx="5212080" cy="35661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BA30CD-95C0-427B-A571-A7D8A53278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18928" y="2633472"/>
            <a:ext cx="5212080" cy="35661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F67CAC-53E4-44AF-BEAC-8FFB96F05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9ABC2-0180-4F3A-A895-A85BC724D472}" type="datetime1">
              <a:rPr lang="en-US" smtClean="0"/>
              <a:t>5/20/25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3D9F3A-E7F0-45E7-AFA8-0D4A669EC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5F008B-58BB-45FF-923F-5909DAB49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3826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7B549-9E51-42E0-992A-73E775957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1371599"/>
            <a:ext cx="10890929" cy="93975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1A5FDC-7C4B-45FB-8462-E2CE79919F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79" y="2311352"/>
            <a:ext cx="5212080" cy="695373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D8B686-2E92-45B9-A3D7-9DCAA0C50B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0079" y="3006725"/>
            <a:ext cx="5212080" cy="31912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ADB526-4A44-47B6-8D14-93202E590A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18928" y="2311352"/>
            <a:ext cx="5212080" cy="695373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4177CA-5C13-4311-BFD3-B98FBD942D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18928" y="3006725"/>
            <a:ext cx="5212080" cy="31912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EA255A-4CB5-40CA-B756-1AA5E27C2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EA9BA-4E8F-439E-BEA4-91FBA01E3F5F}" type="datetime1">
              <a:rPr lang="en-US" smtClean="0"/>
              <a:t>5/20/25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3072C4-10F1-49B8-B0BF-69204EDDC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5ACC97-44C1-4887-909B-E6732D3C1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1220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7D313-943A-47E0-8A7A-DFFBCC297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AC25A7-81C8-4AA1-AD9F-C78A451FD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5BF18-0007-481C-AA29-413124BC3EE7}" type="datetime1">
              <a:rPr lang="en-US" smtClean="0"/>
              <a:t>5/20/25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F54740-6022-46B2-9C55-B60E96516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9497C9-6B5E-46D6-8FE9-0A5E0CF7F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0196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149F9F0F-FB8C-5565-247C-BDCC156B5CA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740D3C-270A-401A-810C-2F86BBBB8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E9870-3748-43AD-B547-02A075CB4A1D}" type="datetime1">
              <a:rPr lang="en-US" smtClean="0"/>
              <a:t>5/20/25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CBE9F8-1765-4F36-A4DE-1DB136025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90CF9E-A6C6-4873-ADBE-7A2939319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3634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8CDF8-00AD-4441-A6D5-9D7A659E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371600"/>
            <a:ext cx="3859397" cy="1451723"/>
          </a:xfrm>
        </p:spPr>
        <p:txBody>
          <a:bodyPr anchor="t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C330AF-CB7E-420A-AE8A-E02E903258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36519" y="1031001"/>
            <a:ext cx="6594490" cy="516636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3257AD-2422-4CDA-9C55-700F4B5BF2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0080" y="2972168"/>
            <a:ext cx="3859397" cy="322682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1B7454-C1CC-46F2-A6FB-1FE786C48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E7897-33C5-4F1A-9307-D068E37F3DC7}" type="datetime1">
              <a:rPr lang="en-US" smtClean="0"/>
              <a:t>5/20/25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077DBE-6CC7-421B-AB5E-341E20BD9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6EAB8F-7526-4CDB-B782-FAD8B3E70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8953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1647F-5A61-44C9-81DC-331C9AE5D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371600"/>
            <a:ext cx="3859397" cy="1451723"/>
          </a:xfrm>
        </p:spPr>
        <p:txBody>
          <a:bodyPr anchor="t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627A0F-F1B8-49BE-A0FF-7FE16E3BDC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37760" y="1033271"/>
            <a:ext cx="6592824" cy="516636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D1BD6-1519-4431-9FAF-7D4F412997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0080" y="2972167"/>
            <a:ext cx="3859397" cy="32268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A587A0-353B-42C2-BA96-B1ADEDF64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171BA-CC09-47C8-A6DF-F5C5CB59CEEC}" type="datetime1">
              <a:rPr lang="en-US" smtClean="0"/>
              <a:t>5/20/25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D5A88E-3957-4B76-B1BE-416402921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F7C5FD-E56A-4C66-8F23-087F95A2F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614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B4E786-7636-4278-8595-D365D28A7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1371601"/>
            <a:ext cx="10890929" cy="10972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740849-7059-4C70-992B-5304D2EE9B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80" y="2633472"/>
            <a:ext cx="10890928" cy="35661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FEBF6-CEA6-4332-87B3-697807571C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4008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7DA38F49-B3E2-4BF0-BEC7-C30D34ABBB8D}" type="datetime1">
              <a:rPr lang="en-US" smtClean="0"/>
              <a:t>5/20/25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6BAF94-621C-43E1-BA0C-410A689903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67622" y="6356350"/>
            <a:ext cx="40403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D19E5-9E16-48C9-AAE2-0C70679A8D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7995" y="6356350"/>
            <a:ext cx="7230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69728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5" r:id="rId6"/>
    <p:sldLayoutId id="2147483680" r:id="rId7"/>
    <p:sldLayoutId id="2147483681" r:id="rId8"/>
    <p:sldLayoutId id="2147483682" r:id="rId9"/>
    <p:sldLayoutId id="2147483684" r:id="rId10"/>
    <p:sldLayoutId id="2147483683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87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93776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51560" indent="-28575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98448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streamlit.io/" TargetMode="External"/><Relationship Id="rId2" Type="http://schemas.openxmlformats.org/officeDocument/2006/relationships/hyperlink" Target="https://www.themoviedb.org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evelopers.google.com/machine-learning/recommendation/" TargetMode="External"/><Relationship Id="rId4" Type="http://schemas.openxmlformats.org/officeDocument/2006/relationships/hyperlink" Target="https://en.wikipedia.org/wiki/Recommender_system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pic>
        <p:nvPicPr>
          <p:cNvPr id="4" name="Picture 3" descr="101010 data lines to infinity">
            <a:extLst>
              <a:ext uri="{FF2B5EF4-FFF2-40B4-BE49-F238E27FC236}">
                <a16:creationId xmlns:a16="http://schemas.microsoft.com/office/drawing/2014/main" id="{BF2FD59C-E33F-0295-8A73-D16E32DE062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3128"/>
          <a:stretch/>
        </p:blipFill>
        <p:spPr>
          <a:xfrm>
            <a:off x="1" y="10"/>
            <a:ext cx="12192000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6136311-C81B-47C5-AE0A-5641A5A595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94444" y="1066800"/>
            <a:ext cx="4682990" cy="4724400"/>
          </a:xfrm>
          <a:prstGeom prst="rect">
            <a:avLst/>
          </a:prstGeom>
          <a:solidFill>
            <a:schemeClr val="bg1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9C2147-4EE4-1FC4-2A8F-FC65F48C36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818" y="1562101"/>
            <a:ext cx="4808189" cy="2738530"/>
          </a:xfrm>
        </p:spPr>
        <p:txBody>
          <a:bodyPr anchor="t">
            <a:normAutofit/>
          </a:bodyPr>
          <a:lstStyle/>
          <a:p>
            <a:r>
              <a:rPr lang="pl-PL" sz="4800" dirty="0"/>
              <a:t>System rekomendacji filmów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B989B3-E9FE-D64C-6960-3BAA5E0831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4818" y="4321622"/>
            <a:ext cx="3816351" cy="941832"/>
          </a:xfrm>
        </p:spPr>
        <p:txBody>
          <a:bodyPr>
            <a:normAutofit/>
          </a:bodyPr>
          <a:lstStyle/>
          <a:p>
            <a:r>
              <a:rPr lang="pl-PL" dirty="0"/>
              <a:t>Miłosz Gibała, Maciej Kochan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CC73A33-65FF-41A9-A3B0-006753CD10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10800000" flipV="1">
            <a:off x="305077" y="1063752"/>
            <a:ext cx="0" cy="472744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31275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1628CD-8D6C-4251-43EF-7D93C77E3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Techniki rekomendacji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9A0DDB-94BE-2894-8AE9-211B9BB3C5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Filtrowanie oparte na zawartości</a:t>
            </a:r>
          </a:p>
          <a:p>
            <a:r>
              <a:rPr lang="pl-PL" dirty="0"/>
              <a:t>Filtrowanie </a:t>
            </a:r>
            <a:r>
              <a:rPr lang="pl-PL" dirty="0" err="1"/>
              <a:t>kolaboratywne</a:t>
            </a:r>
            <a:endParaRPr lang="pl-PL" dirty="0"/>
          </a:p>
          <a:p>
            <a:r>
              <a:rPr lang="pl-PL" dirty="0"/>
              <a:t>Filtrowanie hybrydowe</a:t>
            </a:r>
          </a:p>
          <a:p>
            <a:r>
              <a:rPr lang="pl-PL" dirty="0"/>
              <a:t>Faktoryzacja macierzy</a:t>
            </a:r>
          </a:p>
        </p:txBody>
      </p:sp>
    </p:spTree>
    <p:extLst>
      <p:ext uri="{BB962C8B-B14F-4D97-AF65-F5344CB8AC3E}">
        <p14:creationId xmlns:p14="http://schemas.microsoft.com/office/powerpoint/2010/main" val="16926799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F21776-AC09-0072-EEFE-CAA615F8F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Filtrowanie oparte na zawartości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D934F43-A32F-C439-DB82-144C17A078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0100" y="3429000"/>
            <a:ext cx="80518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8264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EDB7AE-6FC0-EDC1-27CA-1DADF441C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Filtrowanie </a:t>
            </a:r>
            <a:r>
              <a:rPr lang="pl-PL" dirty="0" err="1"/>
              <a:t>kolaboratywne</a:t>
            </a:r>
            <a:r>
              <a:rPr lang="pl-PL" dirty="0"/>
              <a:t> – 1D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B59C9A-D8BD-8A07-6C7C-D011C9DC8E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4077" y="3242129"/>
            <a:ext cx="8383845" cy="1881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1535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B5ABF0-DA30-1081-A5EA-AA4A39933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Filtrowanie </a:t>
            </a:r>
            <a:r>
              <a:rPr lang="pl-PL" dirty="0" err="1"/>
              <a:t>kolaboratywne</a:t>
            </a:r>
            <a:r>
              <a:rPr lang="pl-PL" dirty="0"/>
              <a:t> – 1D c.d.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B7780B-5CF0-0BF3-6670-0B5ED96A07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8350" y="2490470"/>
            <a:ext cx="5575300" cy="379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9013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00DE3-432F-66B9-3932-E1382D15C2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Filtrowanie </a:t>
            </a:r>
            <a:r>
              <a:rPr lang="pl-PL" dirty="0" err="1"/>
              <a:t>kolaboratywne</a:t>
            </a:r>
            <a:r>
              <a:rPr lang="pl-PL" dirty="0"/>
              <a:t> – 2D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7E5F48-28EA-0F68-3A65-47318B4FB5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9743" y="2468881"/>
            <a:ext cx="6451600" cy="326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391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A4E761-71F8-CA75-680B-DC0D0118B0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Filtrowanie </a:t>
            </a:r>
            <a:r>
              <a:rPr lang="pl-PL" dirty="0" err="1"/>
              <a:t>kolaboratywne</a:t>
            </a:r>
            <a:r>
              <a:rPr lang="pl-PL" dirty="0"/>
              <a:t> – 2D c.d.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D6E158-13BA-28FE-BFBF-7443264F78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1043" y="2468881"/>
            <a:ext cx="5969000" cy="420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9245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54216D-9E30-A5B2-2F3B-BC53357B28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Filtrowanie hybrydowe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1D8220-BE00-71C6-BDC2-D88E383046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9343" y="2468881"/>
            <a:ext cx="7772400" cy="3307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9409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FBA85F-ABAE-9547-49A2-F025D084D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Filtracja poprzez faktoryzację macierzy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AA16B5-214B-6CEF-87BF-6D26225C53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7611" y="2686594"/>
            <a:ext cx="8816777" cy="2799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0637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45DC3F-FE11-B518-947B-97E8719CE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Dekompozycja metodą SVD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B69685-D2C5-B7B8-2FFC-789A6BFF79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7075" y="2769850"/>
            <a:ext cx="3117849" cy="3238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6269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12B4E-B660-09A8-6D80-C72C95E20E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Cold</a:t>
            </a:r>
            <a:r>
              <a:rPr lang="pl-PL" dirty="0"/>
              <a:t> start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D8B315-2645-CA9E-1D22-9F67DE0AFB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l-PL" dirty="0"/>
              <a:t>Definicja:</a:t>
            </a:r>
          </a:p>
          <a:p>
            <a:pPr marL="0" indent="0">
              <a:buNone/>
            </a:pPr>
            <a:r>
              <a:rPr lang="pl-PL" dirty="0"/>
              <a:t>Problem zimnego startu odnosi się do trudności w generowaniu rekomendacji w sytuacjach, gdy brakuje wystarczających danych o użytkownikach lub przedmiotach (np. filmach). Występuje w trzech głównych scenariuszach:</a:t>
            </a:r>
          </a:p>
          <a:p>
            <a:r>
              <a:rPr lang="pl-PL" dirty="0"/>
              <a:t>Nowi użytkownicy: Brak historii interakcji użytkownika z systemem</a:t>
            </a:r>
          </a:p>
          <a:p>
            <a:r>
              <a:rPr lang="pl-PL" dirty="0"/>
              <a:t>Nowe przedmioty: Brak ocen lub interakcji z nowo dodanymi przedmiotami</a:t>
            </a:r>
          </a:p>
          <a:p>
            <a:r>
              <a:rPr lang="pl-PL" dirty="0"/>
              <a:t>Nowe systemy: Brak danych historycznych w początkowej fazie działania systemu</a:t>
            </a:r>
          </a:p>
        </p:txBody>
      </p:sp>
    </p:spTree>
    <p:extLst>
      <p:ext uri="{BB962C8B-B14F-4D97-AF65-F5344CB8AC3E}">
        <p14:creationId xmlns:p14="http://schemas.microsoft.com/office/powerpoint/2010/main" val="958023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ED18F9-3D3B-853A-9396-21F962E2F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Plan prezentacji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9007A8-2F19-13A4-2DC7-E0FE68B748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Główne funkcjonalności</a:t>
            </a:r>
          </a:p>
          <a:p>
            <a:r>
              <a:rPr lang="pl-PL" dirty="0"/>
              <a:t>Technologie</a:t>
            </a:r>
          </a:p>
          <a:p>
            <a:r>
              <a:rPr lang="pl-PL" dirty="0" err="1"/>
              <a:t>Streamlit</a:t>
            </a:r>
            <a:endParaRPr lang="pl-PL" dirty="0"/>
          </a:p>
          <a:p>
            <a:r>
              <a:rPr lang="pl-PL" dirty="0"/>
              <a:t>TMDB</a:t>
            </a:r>
          </a:p>
          <a:p>
            <a:r>
              <a:rPr lang="pl-PL" dirty="0"/>
              <a:t>Techniki rekomendacji</a:t>
            </a:r>
          </a:p>
        </p:txBody>
      </p:sp>
    </p:spTree>
    <p:extLst>
      <p:ext uri="{BB962C8B-B14F-4D97-AF65-F5344CB8AC3E}">
        <p14:creationId xmlns:p14="http://schemas.microsoft.com/office/powerpoint/2010/main" val="16992473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EC233B-B896-CCBE-6C25-FD0B36FF7F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302091"/>
            <a:ext cx="3442822" cy="2770216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100" dirty="0" err="1"/>
              <a:t>Zapobieganie</a:t>
            </a:r>
            <a:r>
              <a:rPr lang="en-US" sz="4100" dirty="0"/>
              <a:t> cold start w </a:t>
            </a:r>
            <a:r>
              <a:rPr lang="en-US" sz="4100" dirty="0" err="1"/>
              <a:t>naszym</a:t>
            </a:r>
            <a:r>
              <a:rPr lang="en-US" sz="4100" dirty="0"/>
              <a:t> </a:t>
            </a:r>
            <a:r>
              <a:rPr lang="en-US" sz="4100" dirty="0" err="1"/>
              <a:t>projekcie</a:t>
            </a:r>
            <a:endParaRPr lang="en-US" sz="4100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9D7B6BE-A4E0-4483-BEC5-493AC3E5D2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4459606"/>
            <a:ext cx="978862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ED419C1A-6AAA-C708-CD38-650FDBEB0E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9527" y="966978"/>
            <a:ext cx="2875513" cy="4873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9707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1DE4B3-447B-3805-F76F-63DC3EADF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Źródła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C6D32B-8D8E-94CB-71A4-DF1DC37E75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>
                <a:hlinkClick r:id="rId2"/>
              </a:rPr>
              <a:t>https://www.themoviedb.org</a:t>
            </a:r>
            <a:endParaRPr lang="pl-PL" dirty="0"/>
          </a:p>
          <a:p>
            <a:r>
              <a:rPr lang="pl-PL" dirty="0">
                <a:hlinkClick r:id="rId3"/>
              </a:rPr>
              <a:t>https://streamlit.io</a:t>
            </a:r>
            <a:endParaRPr lang="pl-PL" dirty="0"/>
          </a:p>
          <a:p>
            <a:r>
              <a:rPr lang="pl-PL" dirty="0">
                <a:hlinkClick r:id="rId4"/>
              </a:rPr>
              <a:t>https://en.wikipedia.org/wiki/Recommender_system</a:t>
            </a:r>
            <a:endParaRPr lang="pl-PL" dirty="0"/>
          </a:p>
          <a:p>
            <a:r>
              <a:rPr lang="pl-PL" dirty="0">
                <a:hlinkClick r:id="rId5"/>
              </a:rPr>
              <a:t>https://developers.google.com/machine-learning/recommendation/</a:t>
            </a:r>
            <a:endParaRPr lang="pl-PL" dirty="0"/>
          </a:p>
          <a:p>
            <a:endParaRPr lang="pl-PL" dirty="0"/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7339293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9C0BFE-02B9-6A66-1386-0C64F090A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Cel projektu</a:t>
            </a:r>
            <a:endParaRPr lang="pl-P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880CFE-7493-7636-2B39-833ED43219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i="0" dirty="0" err="1">
                <a:effectLst/>
                <a:latin typeface="Helvetica" pitchFamily="2" charset="0"/>
              </a:rPr>
              <a:t>Stworzenie</a:t>
            </a:r>
            <a:r>
              <a:rPr lang="en-US" i="0" dirty="0">
                <a:effectLst/>
                <a:latin typeface="Helvetica" pitchFamily="2" charset="0"/>
              </a:rPr>
              <a:t> </a:t>
            </a:r>
            <a:r>
              <a:rPr lang="en-US" i="0" dirty="0" err="1">
                <a:effectLst/>
                <a:latin typeface="Helvetica" pitchFamily="2" charset="0"/>
              </a:rPr>
              <a:t>zaawansowanego</a:t>
            </a:r>
            <a:r>
              <a:rPr lang="en-US" i="0" dirty="0">
                <a:effectLst/>
                <a:latin typeface="Helvetica" pitchFamily="2" charset="0"/>
              </a:rPr>
              <a:t> </a:t>
            </a:r>
            <a:r>
              <a:rPr lang="en-US" i="0" dirty="0" err="1">
                <a:effectLst/>
                <a:latin typeface="Helvetica" pitchFamily="2" charset="0"/>
              </a:rPr>
              <a:t>systemu</a:t>
            </a:r>
            <a:r>
              <a:rPr lang="en-US" i="0" dirty="0">
                <a:effectLst/>
                <a:latin typeface="Helvetica" pitchFamily="2" charset="0"/>
              </a:rPr>
              <a:t> </a:t>
            </a:r>
            <a:r>
              <a:rPr lang="en-US" i="0" dirty="0" err="1">
                <a:effectLst/>
                <a:latin typeface="Helvetica" pitchFamily="2" charset="0"/>
              </a:rPr>
              <a:t>rekomendacji</a:t>
            </a:r>
            <a:r>
              <a:rPr lang="en-US" i="0" dirty="0">
                <a:effectLst/>
                <a:latin typeface="Helvetica" pitchFamily="2" charset="0"/>
              </a:rPr>
              <a:t> </a:t>
            </a:r>
            <a:r>
              <a:rPr lang="en-US" i="0" dirty="0" err="1">
                <a:effectLst/>
                <a:latin typeface="Helvetica" pitchFamily="2" charset="0"/>
              </a:rPr>
              <a:t>filmów</a:t>
            </a:r>
            <a:endParaRPr lang="en-US" i="0" dirty="0">
              <a:effectLst/>
              <a:latin typeface="Helvetica" pitchFamily="2" charset="0"/>
            </a:endParaRPr>
          </a:p>
          <a:p>
            <a:pPr algn="l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i="0" dirty="0" err="1">
                <a:effectLst/>
                <a:latin typeface="Helvetica" pitchFamily="2" charset="0"/>
              </a:rPr>
              <a:t>Implementacja</a:t>
            </a:r>
            <a:r>
              <a:rPr lang="en-US" i="0" dirty="0">
                <a:effectLst/>
                <a:latin typeface="Helvetica" pitchFamily="2" charset="0"/>
              </a:rPr>
              <a:t> </a:t>
            </a:r>
            <a:r>
              <a:rPr lang="en-US" i="0" dirty="0" err="1">
                <a:effectLst/>
                <a:latin typeface="Helvetica" pitchFamily="2" charset="0"/>
              </a:rPr>
              <a:t>różnych</a:t>
            </a:r>
            <a:r>
              <a:rPr lang="en-US" i="0" dirty="0">
                <a:effectLst/>
                <a:latin typeface="Helvetica" pitchFamily="2" charset="0"/>
              </a:rPr>
              <a:t> </a:t>
            </a:r>
            <a:r>
              <a:rPr lang="en-US" i="0" dirty="0" err="1">
                <a:effectLst/>
                <a:latin typeface="Helvetica" pitchFamily="2" charset="0"/>
              </a:rPr>
              <a:t>algorytmów</a:t>
            </a:r>
            <a:r>
              <a:rPr lang="en-US" i="0" dirty="0">
                <a:effectLst/>
                <a:latin typeface="Helvetica" pitchFamily="2" charset="0"/>
              </a:rPr>
              <a:t> </a:t>
            </a:r>
            <a:r>
              <a:rPr lang="en-US" i="0" dirty="0" err="1">
                <a:effectLst/>
                <a:latin typeface="Helvetica" pitchFamily="2" charset="0"/>
              </a:rPr>
              <a:t>rekomendacji</a:t>
            </a:r>
            <a:endParaRPr lang="en-US" i="0" dirty="0">
              <a:effectLst/>
              <a:latin typeface="Helvetica" pitchFamily="2" charset="0"/>
            </a:endParaRPr>
          </a:p>
          <a:p>
            <a:pPr algn="l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i="0" dirty="0" err="1">
                <a:effectLst/>
                <a:latin typeface="Helvetica" pitchFamily="2" charset="0"/>
              </a:rPr>
              <a:t>Zastosowanie</a:t>
            </a:r>
            <a:r>
              <a:rPr lang="en-US" i="0" dirty="0">
                <a:effectLst/>
                <a:latin typeface="Helvetica" pitchFamily="2" charset="0"/>
              </a:rPr>
              <a:t> </a:t>
            </a:r>
            <a:r>
              <a:rPr lang="en-US" i="0" dirty="0" err="1">
                <a:effectLst/>
                <a:latin typeface="Helvetica" pitchFamily="2" charset="0"/>
              </a:rPr>
              <a:t>technik</a:t>
            </a:r>
            <a:r>
              <a:rPr lang="en-US" i="0" dirty="0">
                <a:effectLst/>
                <a:latin typeface="Helvetica" pitchFamily="2" charset="0"/>
              </a:rPr>
              <a:t> </a:t>
            </a:r>
            <a:r>
              <a:rPr lang="en-US" i="0" dirty="0" err="1">
                <a:effectLst/>
                <a:latin typeface="Helvetica" pitchFamily="2" charset="0"/>
              </a:rPr>
              <a:t>używanych</a:t>
            </a:r>
            <a:r>
              <a:rPr lang="en-US" i="0" dirty="0">
                <a:effectLst/>
                <a:latin typeface="Helvetica" pitchFamily="2" charset="0"/>
              </a:rPr>
              <a:t> </a:t>
            </a:r>
            <a:r>
              <a:rPr lang="en-US" i="0" dirty="0" err="1">
                <a:effectLst/>
                <a:latin typeface="Helvetica" pitchFamily="2" charset="0"/>
              </a:rPr>
              <a:t>przez</a:t>
            </a:r>
            <a:r>
              <a:rPr lang="en-US" i="0" dirty="0">
                <a:effectLst/>
                <a:latin typeface="Helvetica" pitchFamily="2" charset="0"/>
              </a:rPr>
              <a:t> platformy </a:t>
            </a:r>
            <a:r>
              <a:rPr lang="en-US" i="0" dirty="0" err="1">
                <a:effectLst/>
                <a:latin typeface="Helvetica" pitchFamily="2" charset="0"/>
              </a:rPr>
              <a:t>streamingowe</a:t>
            </a:r>
            <a:endParaRPr lang="en-US" i="0" dirty="0">
              <a:effectLst/>
              <a:latin typeface="Helvetica" pitchFamily="2" charset="0"/>
            </a:endParaRPr>
          </a:p>
          <a:p>
            <a:pPr algn="l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 err="1">
                <a:latin typeface="Helvetica" pitchFamily="2" charset="0"/>
              </a:rPr>
              <a:t>Testowanie</a:t>
            </a:r>
            <a:r>
              <a:rPr lang="en-US" dirty="0">
                <a:latin typeface="Helvetica" pitchFamily="2" charset="0"/>
              </a:rPr>
              <a:t> </a:t>
            </a:r>
            <a:r>
              <a:rPr lang="en-US" dirty="0" err="1">
                <a:latin typeface="Helvetica" pitchFamily="2" charset="0"/>
              </a:rPr>
              <a:t>i</a:t>
            </a:r>
            <a:r>
              <a:rPr lang="en-US" dirty="0">
                <a:latin typeface="Helvetica" pitchFamily="2" charset="0"/>
              </a:rPr>
              <a:t> </a:t>
            </a:r>
            <a:r>
              <a:rPr lang="en-US" dirty="0" err="1">
                <a:latin typeface="Helvetica" pitchFamily="2" charset="0"/>
              </a:rPr>
              <a:t>jakość</a:t>
            </a:r>
            <a:r>
              <a:rPr lang="en-US" dirty="0">
                <a:latin typeface="Helvetica" pitchFamily="2" charset="0"/>
              </a:rPr>
              <a:t> </a:t>
            </a:r>
            <a:r>
              <a:rPr lang="en-US" dirty="0" err="1">
                <a:latin typeface="Helvetica" pitchFamily="2" charset="0"/>
              </a:rPr>
              <a:t>kodu</a:t>
            </a:r>
            <a:endParaRPr lang="en-US" i="0" dirty="0"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72556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E3C1A-1FAA-1314-EEEB-483D898FF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Główne funkcjonalności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F9EF4E-691C-9266-C6E4-026EC36DB1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0" i="0" dirty="0" err="1">
                <a:effectLst/>
                <a:latin typeface="Helvetica" pitchFamily="2" charset="0"/>
              </a:rPr>
              <a:t>Rekomendacje</a:t>
            </a:r>
            <a:r>
              <a:rPr lang="en-US" b="0" i="0" dirty="0">
                <a:effectLst/>
                <a:latin typeface="Helvetica" pitchFamily="2" charset="0"/>
              </a:rPr>
              <a:t> </a:t>
            </a:r>
            <a:r>
              <a:rPr lang="en-US" b="0" i="0" dirty="0" err="1">
                <a:effectLst/>
                <a:latin typeface="Helvetica" pitchFamily="2" charset="0"/>
              </a:rPr>
              <a:t>oparte</a:t>
            </a:r>
            <a:r>
              <a:rPr lang="en-US" b="0" i="0" dirty="0">
                <a:effectLst/>
                <a:latin typeface="Helvetica" pitchFamily="2" charset="0"/>
              </a:rPr>
              <a:t> </a:t>
            </a:r>
            <a:r>
              <a:rPr lang="en-US" b="0" i="0" dirty="0" err="1">
                <a:effectLst/>
                <a:latin typeface="Helvetica" pitchFamily="2" charset="0"/>
              </a:rPr>
              <a:t>na</a:t>
            </a:r>
            <a:r>
              <a:rPr lang="en-US" b="0" i="0" dirty="0">
                <a:effectLst/>
                <a:latin typeface="Helvetica" pitchFamily="2" charset="0"/>
              </a:rPr>
              <a:t> </a:t>
            </a:r>
            <a:r>
              <a:rPr lang="en-US" b="0" i="0" dirty="0" err="1">
                <a:effectLst/>
                <a:latin typeface="Helvetica" pitchFamily="2" charset="0"/>
              </a:rPr>
              <a:t>zawartości</a:t>
            </a:r>
            <a:endParaRPr lang="en-US" b="0" i="0" dirty="0">
              <a:effectLst/>
              <a:latin typeface="Helvetica" pitchFamily="2" charset="0"/>
            </a:endParaRPr>
          </a:p>
          <a:p>
            <a:pPr algn="l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0" i="0" dirty="0" err="1">
                <a:effectLst/>
                <a:latin typeface="Helvetica" pitchFamily="2" charset="0"/>
              </a:rPr>
              <a:t>Rekomendacje</a:t>
            </a:r>
            <a:r>
              <a:rPr lang="en-US" b="0" i="0" dirty="0">
                <a:effectLst/>
                <a:latin typeface="Helvetica" pitchFamily="2" charset="0"/>
              </a:rPr>
              <a:t> </a:t>
            </a:r>
            <a:r>
              <a:rPr lang="en-US" b="0" i="0" dirty="0" err="1">
                <a:effectLst/>
                <a:latin typeface="Helvetica" pitchFamily="2" charset="0"/>
              </a:rPr>
              <a:t>oparte</a:t>
            </a:r>
            <a:r>
              <a:rPr lang="en-US" b="0" i="0" dirty="0">
                <a:effectLst/>
                <a:latin typeface="Helvetica" pitchFamily="2" charset="0"/>
              </a:rPr>
              <a:t> </a:t>
            </a:r>
            <a:r>
              <a:rPr lang="en-US" b="0" i="0" dirty="0" err="1">
                <a:effectLst/>
                <a:latin typeface="Helvetica" pitchFamily="2" charset="0"/>
              </a:rPr>
              <a:t>na</a:t>
            </a:r>
            <a:r>
              <a:rPr lang="en-US" b="0" i="0" dirty="0">
                <a:effectLst/>
                <a:latin typeface="Helvetica" pitchFamily="2" charset="0"/>
              </a:rPr>
              <a:t> </a:t>
            </a:r>
            <a:r>
              <a:rPr lang="en-US" b="0" i="0" dirty="0" err="1">
                <a:effectLst/>
                <a:latin typeface="Helvetica" pitchFamily="2" charset="0"/>
              </a:rPr>
              <a:t>współpracy</a:t>
            </a:r>
            <a:endParaRPr lang="en-US" b="0" i="0" dirty="0">
              <a:effectLst/>
              <a:latin typeface="Helvetica" pitchFamily="2" charset="0"/>
            </a:endParaRPr>
          </a:p>
          <a:p>
            <a:pPr algn="l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0" i="0" dirty="0" err="1">
                <a:effectLst/>
                <a:latin typeface="Helvetica" pitchFamily="2" charset="0"/>
              </a:rPr>
              <a:t>Rekomendacje</a:t>
            </a:r>
            <a:r>
              <a:rPr lang="en-US" b="0" i="0" dirty="0">
                <a:effectLst/>
                <a:latin typeface="Helvetica" pitchFamily="2" charset="0"/>
              </a:rPr>
              <a:t> </a:t>
            </a:r>
            <a:r>
              <a:rPr lang="en-US" b="0" i="0" dirty="0" err="1">
                <a:effectLst/>
                <a:latin typeface="Helvetica" pitchFamily="2" charset="0"/>
              </a:rPr>
              <a:t>hybrydowe</a:t>
            </a:r>
            <a:endParaRPr lang="en-US" b="0" i="0" dirty="0">
              <a:effectLst/>
              <a:latin typeface="Helvetica" pitchFamily="2" charset="0"/>
            </a:endParaRPr>
          </a:p>
          <a:p>
            <a:pPr algn="l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0" i="0" dirty="0" err="1">
                <a:effectLst/>
                <a:latin typeface="Helvetica" pitchFamily="2" charset="0"/>
              </a:rPr>
              <a:t>Personalizacja</a:t>
            </a:r>
            <a:r>
              <a:rPr lang="en-US" b="0" i="0" dirty="0">
                <a:effectLst/>
                <a:latin typeface="Helvetica" pitchFamily="2" charset="0"/>
              </a:rPr>
              <a:t> </a:t>
            </a:r>
            <a:r>
              <a:rPr lang="en-US" b="0" i="0" dirty="0" err="1">
                <a:effectLst/>
                <a:latin typeface="Helvetica" pitchFamily="2" charset="0"/>
              </a:rPr>
              <a:t>preferencji</a:t>
            </a:r>
            <a:r>
              <a:rPr lang="en-US" b="0" i="0" dirty="0">
                <a:effectLst/>
                <a:latin typeface="Helvetica" pitchFamily="2" charset="0"/>
              </a:rPr>
              <a:t> </a:t>
            </a:r>
            <a:r>
              <a:rPr lang="en-US" b="0" i="0" dirty="0" err="1">
                <a:effectLst/>
                <a:latin typeface="Helvetica" pitchFamily="2" charset="0"/>
              </a:rPr>
              <a:t>użytkownika</a:t>
            </a:r>
            <a:endParaRPr lang="pl-PL" b="0" i="0" dirty="0"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94668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97DDF9-1A50-BB7E-4490-08D2F33DB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Technologie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03FD02-4C67-18A1-B492-5D9903DA85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3121572"/>
            <a:ext cx="10890928" cy="3078060"/>
          </a:xfrm>
        </p:spPr>
        <p:txBody>
          <a:bodyPr/>
          <a:lstStyle/>
          <a:p>
            <a:pPr marL="0" indent="0">
              <a:buNone/>
            </a:pPr>
            <a:r>
              <a:rPr lang="pl-PL" b="1" dirty="0"/>
              <a:t>Język programowania: </a:t>
            </a:r>
            <a:r>
              <a:rPr lang="pl-PL" b="1" dirty="0" err="1"/>
              <a:t>Python</a:t>
            </a:r>
            <a:endParaRPr lang="pl-PL" b="1" dirty="0"/>
          </a:p>
          <a:p>
            <a:pPr marL="0" indent="0">
              <a:buNone/>
            </a:pPr>
            <a:r>
              <a:rPr lang="pl-PL" b="1" dirty="0"/>
              <a:t>Biblioteki i </a:t>
            </a:r>
            <a:r>
              <a:rPr lang="pl-PL" b="1" dirty="0" err="1"/>
              <a:t>frameworki</a:t>
            </a:r>
            <a:r>
              <a:rPr lang="pl-PL" b="1" dirty="0"/>
              <a:t>: </a:t>
            </a:r>
            <a:r>
              <a:rPr lang="pl-PL" b="1" dirty="0" err="1"/>
              <a:t>Streamlit</a:t>
            </a:r>
            <a:r>
              <a:rPr lang="pl-PL" b="1" dirty="0"/>
              <a:t>, </a:t>
            </a:r>
            <a:r>
              <a:rPr lang="pl-PL" b="1" dirty="0" err="1"/>
              <a:t>pandas</a:t>
            </a:r>
            <a:r>
              <a:rPr lang="pl-PL" b="1" dirty="0"/>
              <a:t> i </a:t>
            </a:r>
            <a:r>
              <a:rPr lang="pl-PL" b="1" dirty="0" err="1"/>
              <a:t>numpy</a:t>
            </a:r>
            <a:r>
              <a:rPr lang="pl-PL" b="1" dirty="0"/>
              <a:t>, </a:t>
            </a:r>
            <a:r>
              <a:rPr lang="pl-PL" b="1" dirty="0" err="1"/>
              <a:t>scikit-learn</a:t>
            </a:r>
            <a:endParaRPr lang="pl-PL" b="1" dirty="0"/>
          </a:p>
          <a:p>
            <a:pPr marL="0" indent="0">
              <a:buNone/>
            </a:pPr>
            <a:r>
              <a:rPr lang="pl-PL" b="1" dirty="0"/>
              <a:t>API: TMDB</a:t>
            </a:r>
          </a:p>
        </p:txBody>
      </p:sp>
    </p:spTree>
    <p:extLst>
      <p:ext uri="{BB962C8B-B14F-4D97-AF65-F5344CB8AC3E}">
        <p14:creationId xmlns:p14="http://schemas.microsoft.com/office/powerpoint/2010/main" val="29383303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2E190D-089D-9F13-606D-314DF4AEA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Streamlit</a:t>
            </a:r>
            <a:endParaRPr lang="pl-P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D2C0B8-3EFB-89AE-277C-CAEEB4B4EA2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279"/>
          <a:stretch/>
        </p:blipFill>
        <p:spPr>
          <a:xfrm>
            <a:off x="2671642" y="2363372"/>
            <a:ext cx="6848715" cy="4193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2414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C4933B-CAEE-C19E-1362-C5D4E8E23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TMDB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28B877-4409-FA96-B8FE-118CF78598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3361" y="2159591"/>
            <a:ext cx="6465277" cy="4262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1713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3B3BBB-6F94-8ADE-64B4-FF43AB5AAA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302091"/>
            <a:ext cx="3291840" cy="277021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400"/>
              <a:t>TMDB - API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9D7B6BE-A4E0-4483-BEC5-493AC3E5D2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4459606"/>
            <a:ext cx="978862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screen shot of a computer screen&#10;&#10;AI-generated content may be incorrect.">
            <a:extLst>
              <a:ext uri="{FF2B5EF4-FFF2-40B4-BE49-F238E27FC236}">
                <a16:creationId xmlns:a16="http://schemas.microsoft.com/office/drawing/2014/main" id="{C82DA6A6-A05C-09EB-969B-577B9D0CF7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3984" y="1207008"/>
            <a:ext cx="7086600" cy="4393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849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67D78-EECE-DCD9-6F7D-88223D132F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TMDB - API c.d.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DB6DDD-9BE9-4BA0-0637-7A7F9E6B0A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9343" y="2848187"/>
            <a:ext cx="7772400" cy="1540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944835"/>
      </p:ext>
    </p:extLst>
  </p:cSld>
  <p:clrMapOvr>
    <a:masterClrMapping/>
  </p:clrMapOvr>
</p:sld>
</file>

<file path=ppt/theme/theme1.xml><?xml version="1.0" encoding="utf-8"?>
<a:theme xmlns:a="http://schemas.openxmlformats.org/drawingml/2006/main" name="DashVTI">
  <a:themeElements>
    <a:clrScheme name="Custom 6">
      <a:dk1>
        <a:sysClr val="windowText" lastClr="000000"/>
      </a:dk1>
      <a:lt1>
        <a:sysClr val="window" lastClr="FFFFFF"/>
      </a:lt1>
      <a:dk2>
        <a:srgbClr val="0D1C3B"/>
      </a:dk2>
      <a:lt2>
        <a:srgbClr val="F5F2F9"/>
      </a:lt2>
      <a:accent1>
        <a:srgbClr val="1973EB"/>
      </a:accent1>
      <a:accent2>
        <a:srgbClr val="25C8A2"/>
      </a:accent2>
      <a:accent3>
        <a:srgbClr val="BF8ED1"/>
      </a:accent3>
      <a:accent4>
        <a:srgbClr val="FE733C"/>
      </a:accent4>
      <a:accent5>
        <a:srgbClr val="FE5A5A"/>
      </a:accent5>
      <a:accent6>
        <a:srgbClr val="1AC16E"/>
      </a:accent6>
      <a:hlink>
        <a:srgbClr val="1AC16E"/>
      </a:hlink>
      <a:folHlink>
        <a:srgbClr val="00B0F0"/>
      </a:folHlink>
    </a:clrScheme>
    <a:fontScheme name="grandview display">
      <a:majorFont>
        <a:latin typeface="Grandview Display"/>
        <a:ea typeface=""/>
        <a:cs typeface=""/>
      </a:majorFont>
      <a:minorFont>
        <a:latin typeface="Grandview Displ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shVTI" id="{0A75137F-CDEB-4E94-A788-9D255EBE1B91}" vid="{DE9A6A09-5855-45A3-8E99-4290ED24057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633</TotalTime>
  <Words>244</Words>
  <Application>Microsoft Macintosh PowerPoint</Application>
  <PresentationFormat>Widescreen</PresentationFormat>
  <Paragraphs>51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Grandview Display</vt:lpstr>
      <vt:lpstr>Helvetica</vt:lpstr>
      <vt:lpstr>DashVTI</vt:lpstr>
      <vt:lpstr>System rekomendacji filmów</vt:lpstr>
      <vt:lpstr>Plan prezentacji</vt:lpstr>
      <vt:lpstr>Cel projektu</vt:lpstr>
      <vt:lpstr>Główne funkcjonalności</vt:lpstr>
      <vt:lpstr>Technologie</vt:lpstr>
      <vt:lpstr>Streamlit</vt:lpstr>
      <vt:lpstr>TMDB</vt:lpstr>
      <vt:lpstr>TMDB - API</vt:lpstr>
      <vt:lpstr>TMDB - API c.d.</vt:lpstr>
      <vt:lpstr>Techniki rekomendacji</vt:lpstr>
      <vt:lpstr>Filtrowanie oparte na zawartości</vt:lpstr>
      <vt:lpstr>Filtrowanie kolaboratywne – 1D</vt:lpstr>
      <vt:lpstr>Filtrowanie kolaboratywne – 1D c.d.</vt:lpstr>
      <vt:lpstr>Filtrowanie kolaboratywne – 2D</vt:lpstr>
      <vt:lpstr>Filtrowanie kolaboratywne – 2D c.d.</vt:lpstr>
      <vt:lpstr>Filtrowanie hybrydowe</vt:lpstr>
      <vt:lpstr>Filtracja poprzez faktoryzację macierzy</vt:lpstr>
      <vt:lpstr>Dekompozycja metodą SVD</vt:lpstr>
      <vt:lpstr>Cold start</vt:lpstr>
      <vt:lpstr>Zapobieganie cold start w naszym projekcie</vt:lpstr>
      <vt:lpstr>Źródła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Miłosz Gibała</dc:creator>
  <cp:lastModifiedBy>Miłosz Gibała</cp:lastModifiedBy>
  <cp:revision>7</cp:revision>
  <dcterms:created xsi:type="dcterms:W3CDTF">2025-05-11T16:12:32Z</dcterms:created>
  <dcterms:modified xsi:type="dcterms:W3CDTF">2025-05-20T14:17:04Z</dcterms:modified>
</cp:coreProperties>
</file>